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21"/>
  </p:notesMasterIdLst>
  <p:handoutMasterIdLst>
    <p:handoutMasterId r:id="rId22"/>
  </p:handoutMasterIdLst>
  <p:sldIdLst>
    <p:sldId id="257" r:id="rId3"/>
    <p:sldId id="263" r:id="rId4"/>
    <p:sldId id="2229" r:id="rId5"/>
    <p:sldId id="2235" r:id="rId6"/>
    <p:sldId id="2242" r:id="rId7"/>
    <p:sldId id="2236" r:id="rId8"/>
    <p:sldId id="2237" r:id="rId9"/>
    <p:sldId id="2238" r:id="rId10"/>
    <p:sldId id="2234" r:id="rId11"/>
    <p:sldId id="2239" r:id="rId12"/>
    <p:sldId id="1642" r:id="rId13"/>
    <p:sldId id="1644" r:id="rId14"/>
    <p:sldId id="2241" r:id="rId15"/>
    <p:sldId id="265" r:id="rId16"/>
    <p:sldId id="283" r:id="rId17"/>
    <p:sldId id="279" r:id="rId18"/>
    <p:sldId id="261" r:id="rId19"/>
    <p:sldId id="26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29"/>
            <p14:sldId id="2235"/>
            <p14:sldId id="2242"/>
            <p14:sldId id="2236"/>
            <p14:sldId id="2237"/>
            <p14:sldId id="2238"/>
            <p14:sldId id="2234"/>
            <p14:sldId id="2239"/>
            <p14:sldId id="1642"/>
            <p14:sldId id="1644"/>
          </p14:sldIdLst>
        </p14:section>
        <p14:section name="configure office 365" id="{2190B3DB-DE16-294A-93C6-2DFBA5D6ACEF}">
          <p14:sldIdLst>
            <p14:sldId id="2241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395" autoAdjust="0"/>
    <p:restoredTop sz="89353" autoAdjust="0"/>
  </p:normalViewPr>
  <p:slideViewPr>
    <p:cSldViewPr snapToGrid="0">
      <p:cViewPr>
        <p:scale>
          <a:sx n="110" d="100"/>
          <a:sy n="110" d="100"/>
        </p:scale>
        <p:origin x="3640" y="21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9:21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10/8/18 9:23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15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408AB-14A9-419A-98B8-F5B183D21C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6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7249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846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70459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38082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6" r:id="rId30"/>
    <p:sldLayoutId id="2147484557" r:id="rId31"/>
    <p:sldLayoutId id="2147484558" r:id="rId32"/>
    <p:sldLayoutId id="2147484559" r:id="rId33"/>
    <p:sldLayoutId id="2147484560" r:id="rId3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Microsoft Graph data connect &amp; </a:t>
            </a:r>
            <a:br>
              <a:rPr lang="en-US" dirty="0"/>
            </a:br>
            <a:r>
              <a:rPr lang="en-US" dirty="0"/>
              <a:t>configuring your Office 365 tenant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4419671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0935159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2E4021-E1AA-4905-A33C-9AF995E50146}"/>
              </a:ext>
            </a:extLst>
          </p:cNvPr>
          <p:cNvGrpSpPr/>
          <p:nvPr/>
        </p:nvGrpSpPr>
        <p:grpSpPr>
          <a:xfrm>
            <a:off x="4600066" y="2220481"/>
            <a:ext cx="922115" cy="922115"/>
            <a:chOff x="4599836" y="2220299"/>
            <a:chExt cx="922245" cy="92224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9045EAF-1C41-4758-9E62-288A4335C585}"/>
                </a:ext>
              </a:extLst>
            </p:cNvPr>
            <p:cNvSpPr/>
            <p:nvPr/>
          </p:nvSpPr>
          <p:spPr bwMode="auto">
            <a:xfrm>
              <a:off x="4599836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people_23" title="Icon of a person with a chat bubble above them">
              <a:extLst>
                <a:ext uri="{FF2B5EF4-FFF2-40B4-BE49-F238E27FC236}">
                  <a16:creationId xmlns:a16="http://schemas.microsoft.com/office/drawing/2014/main" id="{1F848F81-2C9E-40D4-ACAA-EC417BF124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8206" y="2457896"/>
              <a:ext cx="451832" cy="447050"/>
            </a:xfrm>
            <a:custGeom>
              <a:avLst/>
              <a:gdLst>
                <a:gd name="T0" fmla="*/ 75 w 275"/>
                <a:gd name="T1" fmla="*/ 34 h 273"/>
                <a:gd name="T2" fmla="*/ 75 w 275"/>
                <a:gd name="T3" fmla="*/ 0 h 273"/>
                <a:gd name="T4" fmla="*/ 275 w 275"/>
                <a:gd name="T5" fmla="*/ 0 h 273"/>
                <a:gd name="T6" fmla="*/ 275 w 275"/>
                <a:gd name="T7" fmla="*/ 125 h 273"/>
                <a:gd name="T8" fmla="*/ 247 w 275"/>
                <a:gd name="T9" fmla="*/ 125 h 273"/>
                <a:gd name="T10" fmla="*/ 203 w 275"/>
                <a:gd name="T11" fmla="*/ 170 h 273"/>
                <a:gd name="T12" fmla="*/ 203 w 275"/>
                <a:gd name="T13" fmla="*/ 127 h 273"/>
                <a:gd name="T14" fmla="*/ 181 w 275"/>
                <a:gd name="T15" fmla="*/ 127 h 273"/>
                <a:gd name="T16" fmla="*/ 92 w 275"/>
                <a:gd name="T17" fmla="*/ 71 h 273"/>
                <a:gd name="T18" fmla="*/ 38 w 275"/>
                <a:gd name="T19" fmla="*/ 126 h 273"/>
                <a:gd name="T20" fmla="*/ 92 w 275"/>
                <a:gd name="T21" fmla="*/ 181 h 273"/>
                <a:gd name="T22" fmla="*/ 147 w 275"/>
                <a:gd name="T23" fmla="*/ 126 h 273"/>
                <a:gd name="T24" fmla="*/ 92 w 275"/>
                <a:gd name="T25" fmla="*/ 71 h 273"/>
                <a:gd name="T26" fmla="*/ 185 w 275"/>
                <a:gd name="T27" fmla="*/ 273 h 273"/>
                <a:gd name="T28" fmla="*/ 92 w 275"/>
                <a:gd name="T29" fmla="*/ 181 h 273"/>
                <a:gd name="T30" fmla="*/ 0 w 275"/>
                <a:gd name="T3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5" h="273">
                  <a:moveTo>
                    <a:pt x="75" y="3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125"/>
                    <a:pt x="275" y="125"/>
                    <a:pt x="275" y="125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181" y="127"/>
                    <a:pt x="181" y="127"/>
                    <a:pt x="181" y="127"/>
                  </a:cubicBezTo>
                  <a:moveTo>
                    <a:pt x="92" y="71"/>
                  </a:moveTo>
                  <a:cubicBezTo>
                    <a:pt x="62" y="71"/>
                    <a:pt x="38" y="96"/>
                    <a:pt x="38" y="126"/>
                  </a:cubicBezTo>
                  <a:cubicBezTo>
                    <a:pt x="38" y="156"/>
                    <a:pt x="62" y="181"/>
                    <a:pt x="92" y="181"/>
                  </a:cubicBezTo>
                  <a:cubicBezTo>
                    <a:pt x="123" y="181"/>
                    <a:pt x="147" y="156"/>
                    <a:pt x="147" y="126"/>
                  </a:cubicBezTo>
                  <a:cubicBezTo>
                    <a:pt x="147" y="96"/>
                    <a:pt x="123" y="71"/>
                    <a:pt x="92" y="71"/>
                  </a:cubicBezTo>
                  <a:close/>
                  <a:moveTo>
                    <a:pt x="185" y="273"/>
                  </a:moveTo>
                  <a:cubicBezTo>
                    <a:pt x="185" y="222"/>
                    <a:pt x="144" y="181"/>
                    <a:pt x="92" y="181"/>
                  </a:cubicBezTo>
                  <a:cubicBezTo>
                    <a:pt x="41" y="181"/>
                    <a:pt x="0" y="222"/>
                    <a:pt x="0" y="273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7E12ED-B0C6-4DEF-B648-AE50F6363114}"/>
              </a:ext>
            </a:extLst>
          </p:cNvPr>
          <p:cNvGrpSpPr/>
          <p:nvPr/>
        </p:nvGrpSpPr>
        <p:grpSpPr>
          <a:xfrm>
            <a:off x="6904462" y="2220481"/>
            <a:ext cx="922115" cy="922115"/>
            <a:chOff x="6904559" y="2220299"/>
            <a:chExt cx="922245" cy="92224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5D4085-AA45-4230-A66D-4F513F70A8AE}"/>
                </a:ext>
              </a:extLst>
            </p:cNvPr>
            <p:cNvSpPr/>
            <p:nvPr/>
          </p:nvSpPr>
          <p:spPr bwMode="auto">
            <a:xfrm>
              <a:off x="6904559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Product_ECDC" title="Icon of a box">
              <a:extLst>
                <a:ext uri="{FF2B5EF4-FFF2-40B4-BE49-F238E27FC236}">
                  <a16:creationId xmlns:a16="http://schemas.microsoft.com/office/drawing/2014/main" id="{F3573CA9-C901-4683-B8F5-3DB64692C5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40781" y="2412330"/>
              <a:ext cx="462918" cy="5207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F522BF-823D-45E6-A48D-071922C8FF95}"/>
              </a:ext>
            </a:extLst>
          </p:cNvPr>
          <p:cNvGrpSpPr/>
          <p:nvPr/>
        </p:nvGrpSpPr>
        <p:grpSpPr>
          <a:xfrm>
            <a:off x="6904462" y="4524877"/>
            <a:ext cx="922115" cy="922115"/>
            <a:chOff x="6904559" y="4525022"/>
            <a:chExt cx="922245" cy="92224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36BB86-854F-463B-92DA-20589E22A08D}"/>
                </a:ext>
              </a:extLst>
            </p:cNvPr>
            <p:cNvSpPr/>
            <p:nvPr/>
          </p:nvSpPr>
          <p:spPr bwMode="auto">
            <a:xfrm>
              <a:off x="6904559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DeveloperTools_EC7A" title="Icon of a wrench and a screwdriver">
              <a:extLst>
                <a:ext uri="{FF2B5EF4-FFF2-40B4-BE49-F238E27FC236}">
                  <a16:creationId xmlns:a16="http://schemas.microsoft.com/office/drawing/2014/main" id="{FF04AEE6-E0D2-462F-A460-FCF1BD4973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37043" y="4763788"/>
              <a:ext cx="299764" cy="472324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45F23E-BFA4-4206-8C6B-A4CCA51DEF90}"/>
              </a:ext>
            </a:extLst>
          </p:cNvPr>
          <p:cNvGrpSpPr/>
          <p:nvPr/>
        </p:nvGrpSpPr>
        <p:grpSpPr>
          <a:xfrm>
            <a:off x="4600066" y="4524877"/>
            <a:ext cx="922115" cy="922115"/>
            <a:chOff x="4599836" y="4525022"/>
            <a:chExt cx="922245" cy="92224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CF9804E-5409-4EAF-901F-74701966F530}"/>
                </a:ext>
              </a:extLst>
            </p:cNvPr>
            <p:cNvSpPr/>
            <p:nvPr/>
          </p:nvSpPr>
          <p:spPr bwMode="auto">
            <a:xfrm>
              <a:off x="4599836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IoT" title="Icon of five circles that all connect to a center circle">
              <a:extLst>
                <a:ext uri="{FF2B5EF4-FFF2-40B4-BE49-F238E27FC236}">
                  <a16:creationId xmlns:a16="http://schemas.microsoft.com/office/drawing/2014/main" id="{A957D9E3-CA8E-4986-B815-A0AFF7C8E6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5005" y="4765052"/>
              <a:ext cx="471906" cy="472662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examples for organizations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B0E187-565B-4F31-B747-BE12DC336D3F}"/>
              </a:ext>
            </a:extLst>
          </p:cNvPr>
          <p:cNvGrpSpPr/>
          <p:nvPr/>
        </p:nvGrpSpPr>
        <p:grpSpPr>
          <a:xfrm>
            <a:off x="439492" y="4660129"/>
            <a:ext cx="3994356" cy="683184"/>
            <a:chOff x="438671" y="4660298"/>
            <a:chExt cx="3994923" cy="6832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9E0BB9-C54E-4466-9EFA-C452D5C519AF}"/>
                </a:ext>
              </a:extLst>
            </p:cNvPr>
            <p:cNvSpPr/>
            <p:nvPr/>
          </p:nvSpPr>
          <p:spPr>
            <a:xfrm flipH="1">
              <a:off x="438671" y="4660298"/>
              <a:ext cx="1863464" cy="6776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employees with the best expert. Abstract trends to automate knowledge management.</a:t>
              </a:r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7B78C5D1-473F-4B51-9EBC-A8E647F5E414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4900248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empower">
              <a:extLst>
                <a:ext uri="{FF2B5EF4-FFF2-40B4-BE49-F238E27FC236}">
                  <a16:creationId xmlns:a16="http://schemas.microsoft.com/office/drawing/2014/main" id="{02ED0657-13E4-4ECC-A9C0-864A1D9DA4ED}"/>
                </a:ext>
              </a:extLst>
            </p:cNvPr>
            <p:cNvSpPr/>
            <p:nvPr/>
          </p:nvSpPr>
          <p:spPr bwMode="auto">
            <a:xfrm>
              <a:off x="2570130" y="4715683"/>
              <a:ext cx="1863464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Optimize your organization​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40FD5A-48F0-4C4C-AA27-F64D895B263F}"/>
              </a:ext>
            </a:extLst>
          </p:cNvPr>
          <p:cNvGrpSpPr/>
          <p:nvPr/>
        </p:nvGrpSpPr>
        <p:grpSpPr>
          <a:xfrm>
            <a:off x="7934885" y="4660133"/>
            <a:ext cx="4062100" cy="664284"/>
            <a:chOff x="7935127" y="4660298"/>
            <a:chExt cx="4062677" cy="664379"/>
          </a:xfrm>
        </p:grpSpPr>
        <p:sp>
          <p:nvSpPr>
            <p:cNvPr id="53" name="optimize">
              <a:extLst>
                <a:ext uri="{FF2B5EF4-FFF2-40B4-BE49-F238E27FC236}">
                  <a16:creationId xmlns:a16="http://schemas.microsoft.com/office/drawing/2014/main" id="{477F618C-386F-44C9-B671-7453029748EB}"/>
                </a:ext>
              </a:extLst>
            </p:cNvPr>
            <p:cNvSpPr/>
            <p:nvPr/>
          </p:nvSpPr>
          <p:spPr bwMode="auto">
            <a:xfrm>
              <a:off x="7935127" y="4678749"/>
              <a:ext cx="1501941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Streamline operations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0FC68F8-E41B-4521-8418-7D58AB67D7F7}"/>
                </a:ext>
              </a:extLst>
            </p:cNvPr>
            <p:cNvSpPr/>
            <p:nvPr/>
          </p:nvSpPr>
          <p:spPr>
            <a:xfrm flipH="1">
              <a:off x="9721824" y="4660298"/>
              <a:ext cx="2275980" cy="6643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Detect fraud with productivity and communication data. </a:t>
              </a:r>
            </a:p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interaction patterns with users outside the organization.</a:t>
              </a:r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F2D17CF0-228D-42C2-8463-7E214DCE5E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4863314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1559F-65A9-4A0A-B9EB-BA019C028490}"/>
              </a:ext>
            </a:extLst>
          </p:cNvPr>
          <p:cNvGrpSpPr/>
          <p:nvPr/>
        </p:nvGrpSpPr>
        <p:grpSpPr>
          <a:xfrm>
            <a:off x="180511" y="2321854"/>
            <a:ext cx="4253336" cy="627807"/>
            <a:chOff x="179654" y="2321688"/>
            <a:chExt cx="4253940" cy="627896"/>
          </a:xfrm>
        </p:grpSpPr>
        <p:sp>
          <p:nvSpPr>
            <p:cNvPr id="153" name="engage">
              <a:extLst>
                <a:ext uri="{FF2B5EF4-FFF2-40B4-BE49-F238E27FC236}">
                  <a16:creationId xmlns:a16="http://schemas.microsoft.com/office/drawing/2014/main" id="{9DCAABD4-D15F-499E-954A-C9A9E2350C26}"/>
                </a:ext>
              </a:extLst>
            </p:cNvPr>
            <p:cNvSpPr/>
            <p:nvPr/>
          </p:nvSpPr>
          <p:spPr bwMode="auto">
            <a:xfrm>
              <a:off x="2570130" y="2321688"/>
              <a:ext cx="1863464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Engage your customers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0CFE25-E17D-4435-8299-83DA8246D006}"/>
                </a:ext>
              </a:extLst>
            </p:cNvPr>
            <p:cNvSpPr/>
            <p:nvPr/>
          </p:nvSpPr>
          <p:spPr>
            <a:xfrm flipH="1">
              <a:off x="179654" y="2353058"/>
              <a:ext cx="2158842" cy="5082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a better CRM. Connect your organizational network for a customer introduction.</a:t>
              </a:r>
            </a:p>
          </p:txBody>
        </p:sp>
        <p:sp>
          <p:nvSpPr>
            <p:cNvPr id="74" name="Freeform 88">
              <a:extLst>
                <a:ext uri="{FF2B5EF4-FFF2-40B4-BE49-F238E27FC236}">
                  <a16:creationId xmlns:a16="http://schemas.microsoft.com/office/drawing/2014/main" id="{6DE1179A-F19A-4CA3-A26A-75A4AD2A1D1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2506253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BA548-0CB7-430F-BEE7-EA6FA1D9C5B5}"/>
              </a:ext>
            </a:extLst>
          </p:cNvPr>
          <p:cNvGrpSpPr/>
          <p:nvPr/>
        </p:nvGrpSpPr>
        <p:grpSpPr>
          <a:xfrm>
            <a:off x="7934884" y="2260398"/>
            <a:ext cx="4199142" cy="846886"/>
            <a:chOff x="7935127" y="2260223"/>
            <a:chExt cx="4199738" cy="847007"/>
          </a:xfrm>
        </p:grpSpPr>
        <p:sp>
          <p:nvSpPr>
            <p:cNvPr id="54" name="transform">
              <a:extLst>
                <a:ext uri="{FF2B5EF4-FFF2-40B4-BE49-F238E27FC236}">
                  <a16:creationId xmlns:a16="http://schemas.microsoft.com/office/drawing/2014/main" id="{0B03F40A-F571-4DFC-A3ED-9EB1D00BD63A}"/>
                </a:ext>
              </a:extLst>
            </p:cNvPr>
            <p:cNvSpPr/>
            <p:nvPr/>
          </p:nvSpPr>
          <p:spPr bwMode="auto">
            <a:xfrm>
              <a:off x="7935127" y="2361773"/>
              <a:ext cx="1624361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Transform products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122AAA-6765-47C9-BA02-97B6EFADCB92}"/>
                </a:ext>
              </a:extLst>
            </p:cNvPr>
            <p:cNvSpPr/>
            <p:nvPr/>
          </p:nvSpPr>
          <p:spPr>
            <a:xfrm flipH="1">
              <a:off x="9648278" y="2260223"/>
              <a:ext cx="2486587" cy="8470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&amp; integrate intelligent workflows with Office 365 for your business and industry.​ Leverage knowledge to improve legal case management.  </a:t>
              </a:r>
            </a:p>
          </p:txBody>
        </p:sp>
        <p:sp>
          <p:nvSpPr>
            <p:cNvPr id="76" name="Freeform 88">
              <a:extLst>
                <a:ext uri="{FF2B5EF4-FFF2-40B4-BE49-F238E27FC236}">
                  <a16:creationId xmlns:a16="http://schemas.microsoft.com/office/drawing/2014/main" id="{131AE429-D441-428F-9FB5-ADD49A0244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2546339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A56C7F62-83C8-49AB-A96D-5FB6DE21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33" y="3424259"/>
            <a:ext cx="1122448" cy="2433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FE4B55-2B40-465E-BF7D-698997891503}"/>
              </a:ext>
            </a:extLst>
          </p:cNvPr>
          <p:cNvGrpSpPr/>
          <p:nvPr/>
        </p:nvGrpSpPr>
        <p:grpSpPr>
          <a:xfrm>
            <a:off x="5681783" y="3828087"/>
            <a:ext cx="1246343" cy="401536"/>
            <a:chOff x="5577962" y="3880683"/>
            <a:chExt cx="1246520" cy="40159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1138D0-CA9A-46F5-9C8A-6629C455DFCA}"/>
                </a:ext>
              </a:extLst>
            </p:cNvPr>
            <p:cNvSpPr txBox="1"/>
            <p:nvPr/>
          </p:nvSpPr>
          <p:spPr>
            <a:xfrm>
              <a:off x="5874381" y="3880683"/>
              <a:ext cx="950101" cy="40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224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99" name="Picture 9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6AD3973-AAF0-497D-8DE2-3CA499E7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77962" y="3920664"/>
              <a:ext cx="313737" cy="3137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B129C-E80E-45D0-9614-D99E97A203A3}"/>
              </a:ext>
            </a:extLst>
          </p:cNvPr>
          <p:cNvGrpSpPr/>
          <p:nvPr/>
        </p:nvGrpSpPr>
        <p:grpSpPr>
          <a:xfrm>
            <a:off x="5785515" y="4377903"/>
            <a:ext cx="1038882" cy="328899"/>
            <a:chOff x="5596024" y="4453161"/>
            <a:chExt cx="1039029" cy="32894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18BC9F1-BCE3-4AB2-9524-3562FFE3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96024" y="4460760"/>
              <a:ext cx="375210" cy="27978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9B4DDF-2EFD-4744-B71D-258D3BAD4288}"/>
                </a:ext>
              </a:extLst>
            </p:cNvPr>
            <p:cNvSpPr txBox="1"/>
            <p:nvPr/>
          </p:nvSpPr>
          <p:spPr>
            <a:xfrm>
              <a:off x="5883328" y="4453161"/>
              <a:ext cx="751725" cy="3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defRPr/>
              </a:pPr>
              <a:r>
                <a:rPr lang="en-US" sz="1496">
                  <a:solidFill>
                    <a:srgbClr val="282828"/>
                  </a:solidFill>
                  <a:latin typeface="Segoe UI"/>
                </a:rPr>
                <a:t>Azure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A5D8FC4-D889-4081-BB65-B82725DA4E2D}"/>
              </a:ext>
            </a:extLst>
          </p:cNvPr>
          <p:cNvSpPr txBox="1"/>
          <p:nvPr/>
        </p:nvSpPr>
        <p:spPr>
          <a:xfrm>
            <a:off x="5726243" y="3018897"/>
            <a:ext cx="1157427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99">
                <a:solidFill>
                  <a:srgbClr val="282828"/>
                </a:solidFill>
                <a:latin typeface="Segoe UI Semibold"/>
              </a:rPr>
              <a:t>Your Data +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6C02F20-C31C-4767-9795-7AD06627B8E8}"/>
              </a:ext>
            </a:extLst>
          </p:cNvPr>
          <p:cNvSpPr/>
          <p:nvPr/>
        </p:nvSpPr>
        <p:spPr>
          <a:xfrm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84ECB298-3EC2-4BE5-B28F-F34B2B4CE765}"/>
              </a:ext>
            </a:extLst>
          </p:cNvPr>
          <p:cNvSpPr/>
          <p:nvPr/>
        </p:nvSpPr>
        <p:spPr>
          <a:xfrm rot="16200000">
            <a:off x="4600066" y="2220480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28A5663E-188C-4175-AA85-7B566804CC26}"/>
              </a:ext>
            </a:extLst>
          </p:cNvPr>
          <p:cNvSpPr/>
          <p:nvPr/>
        </p:nvSpPr>
        <p:spPr>
          <a:xfrm flipV="1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8FC78216-2470-4B2F-A6C0-7D0180C849F2}"/>
              </a:ext>
            </a:extLst>
          </p:cNvPr>
          <p:cNvSpPr/>
          <p:nvPr/>
        </p:nvSpPr>
        <p:spPr>
          <a:xfrm rot="5400000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4246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49936E-6 -3.04585E-6 L 2.49936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9" grpId="0" animBg="1"/>
      <p:bldP spid="110" grpId="0" animBg="1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B7E21-D9E8-460A-AE01-F2D89396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3" y="2524117"/>
            <a:ext cx="2229212" cy="15945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F6F9F6-E5E2-40D3-A20B-40CDB7D13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572" y="4469685"/>
            <a:ext cx="2432787" cy="1550778"/>
          </a:xfrm>
          <a:prstGeom prst="rect">
            <a:avLst/>
          </a:prstGeom>
        </p:spPr>
      </p:pic>
      <p:sp>
        <p:nvSpPr>
          <p:cNvPr id="39" name="TextBox 38">
            <a:extLst/>
          </p:cNvPr>
          <p:cNvSpPr txBox="1"/>
          <p:nvPr/>
        </p:nvSpPr>
        <p:spPr>
          <a:xfrm>
            <a:off x="420573" y="6358584"/>
            <a:ext cx="2432787" cy="508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18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282828"/>
                </a:solidFill>
                <a:latin typeface="Segoe UI"/>
                <a:ea typeface="Segoe UI" charset="0"/>
                <a:cs typeface="Segoe UI" charset="0"/>
              </a:rPr>
              <a:t>Unlock valuable insights in hours</a:t>
            </a: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435796" y="2007828"/>
            <a:ext cx="1932797" cy="2825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39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00">
                <a:solidFill>
                  <a:srgbClr val="282828"/>
                </a:solidFill>
                <a:latin typeface="Segoe UI Semibold"/>
                <a:cs typeface="Segoe UI" panose="020B0502040204020203" pitchFamily="34" charset="0"/>
              </a:rPr>
              <a:t>Decision makers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A4D1A3-F29D-4349-85FB-7765C2A18E1D}"/>
              </a:ext>
            </a:extLst>
          </p:cNvPr>
          <p:cNvGrpSpPr/>
          <p:nvPr/>
        </p:nvGrpSpPr>
        <p:grpSpPr>
          <a:xfrm>
            <a:off x="1878574" y="5106796"/>
            <a:ext cx="1260765" cy="1154786"/>
            <a:chOff x="397551" y="3351794"/>
            <a:chExt cx="1680754" cy="1539474"/>
          </a:xfrm>
        </p:grpSpPr>
        <p:sp>
          <p:nvSpPr>
            <p:cNvPr id="56" name="Oval 55">
              <a:extLst/>
            </p:cNvPr>
            <p:cNvSpPr/>
            <p:nvPr/>
          </p:nvSpPr>
          <p:spPr bwMode="auto">
            <a:xfrm>
              <a:off x="468192" y="3351794"/>
              <a:ext cx="1539474" cy="1539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/>
            </p:cNvPr>
            <p:cNvSpPr txBox="1"/>
            <p:nvPr/>
          </p:nvSpPr>
          <p:spPr>
            <a:xfrm>
              <a:off x="397551" y="3789740"/>
              <a:ext cx="1680754" cy="853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199">
                  <a:solidFill>
                    <a:srgbClr val="282828"/>
                  </a:solidFill>
                  <a:latin typeface="Segoe UI Semibold"/>
                </a:rPr>
                <a:t>Insights apps</a:t>
              </a:r>
            </a:p>
          </p:txBody>
        </p:sp>
      </p:grpSp>
      <p:sp>
        <p:nvSpPr>
          <p:cNvPr id="58" name="Title 9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insight applications in the Enterprise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C0185D-F56C-439B-BB1D-4AE01A798ACE}"/>
              </a:ext>
            </a:extLst>
          </p:cNvPr>
          <p:cNvGrpSpPr/>
          <p:nvPr/>
        </p:nvGrpSpPr>
        <p:grpSpPr>
          <a:xfrm>
            <a:off x="4379573" y="2018911"/>
            <a:ext cx="3091605" cy="3075703"/>
            <a:chOff x="4549475" y="2368328"/>
            <a:chExt cx="3092043" cy="3076140"/>
          </a:xfrm>
        </p:grpSpPr>
        <p:sp>
          <p:nvSpPr>
            <p:cNvPr id="40" name="TextBox 39">
              <a:extLst/>
            </p:cNvPr>
            <p:cNvSpPr txBox="1"/>
            <p:nvPr/>
          </p:nvSpPr>
          <p:spPr>
            <a:xfrm>
              <a:off x="4549475" y="4935872"/>
              <a:ext cx="2676389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Create self-service customization</a:t>
              </a:r>
            </a:p>
          </p:txBody>
        </p:sp>
        <p:pic>
          <p:nvPicPr>
            <p:cNvPr id="44" name="Picture 4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9475" y="2883529"/>
              <a:ext cx="2664893" cy="1675812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45" name="TextBox 44">
              <a:extLst/>
            </p:cNvPr>
            <p:cNvSpPr txBox="1"/>
            <p:nvPr/>
          </p:nvSpPr>
          <p:spPr>
            <a:xfrm>
              <a:off x="4549475" y="2368328"/>
              <a:ext cx="2029217" cy="282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Business analysts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DCBF2-0B50-400A-AFE0-528E232EB0EF}"/>
                </a:ext>
              </a:extLst>
            </p:cNvPr>
            <p:cNvGrpSpPr/>
            <p:nvPr/>
          </p:nvGrpSpPr>
          <p:grpSpPr>
            <a:xfrm>
              <a:off x="6486568" y="3568710"/>
              <a:ext cx="1154950" cy="1154950"/>
              <a:chOff x="4280751" y="3376448"/>
              <a:chExt cx="1539474" cy="1539474"/>
            </a:xfrm>
          </p:grpSpPr>
          <p:sp>
            <p:nvSpPr>
              <p:cNvPr id="60" name="Oval 59">
                <a:extLst/>
              </p:cNvPr>
              <p:cNvSpPr/>
              <p:nvPr/>
            </p:nvSpPr>
            <p:spPr bwMode="auto">
              <a:xfrm>
                <a:off x="4280751" y="3376448"/>
                <a:ext cx="1539474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1" name="Picture 60">
                <a:extLst/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09975" y="3766041"/>
                <a:ext cx="1049391" cy="794525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C449E9-65D4-46C2-8245-81BE14B5D7E6}"/>
              </a:ext>
            </a:extLst>
          </p:cNvPr>
          <p:cNvGrpSpPr/>
          <p:nvPr/>
        </p:nvGrpSpPr>
        <p:grpSpPr>
          <a:xfrm>
            <a:off x="8625048" y="2018911"/>
            <a:ext cx="3296481" cy="3075703"/>
            <a:chOff x="8625389" y="2368328"/>
            <a:chExt cx="3296949" cy="3076140"/>
          </a:xfrm>
        </p:grpSpPr>
        <p:sp>
          <p:nvSpPr>
            <p:cNvPr id="41" name="TextBox 40">
              <a:extLst/>
            </p:cNvPr>
            <p:cNvSpPr txBox="1"/>
            <p:nvPr/>
          </p:nvSpPr>
          <p:spPr>
            <a:xfrm>
              <a:off x="8625389" y="4935872"/>
              <a:ext cx="2676391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Harness full AI tool suites and frameworks</a:t>
              </a:r>
            </a:p>
          </p:txBody>
        </p:sp>
        <p:sp>
          <p:nvSpPr>
            <p:cNvPr id="48" name="TextBox 47">
              <a:extLst/>
            </p:cNvPr>
            <p:cNvSpPr txBox="1"/>
            <p:nvPr/>
          </p:nvSpPr>
          <p:spPr>
            <a:xfrm>
              <a:off x="8625389" y="2368328"/>
              <a:ext cx="3296949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Developers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A9756C-6CE9-4520-AF03-840D48362888}"/>
                </a:ext>
              </a:extLst>
            </p:cNvPr>
            <p:cNvGrpSpPr/>
            <p:nvPr/>
          </p:nvGrpSpPr>
          <p:grpSpPr>
            <a:xfrm>
              <a:off x="8625389" y="2888564"/>
              <a:ext cx="2055736" cy="1594825"/>
              <a:chOff x="9276779" y="2888564"/>
              <a:chExt cx="2055736" cy="159482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5A6FD51-8F0A-433E-8E49-9940142AE6AD}"/>
                  </a:ext>
                </a:extLst>
              </p:cNvPr>
              <p:cNvGrpSpPr/>
              <p:nvPr/>
            </p:nvGrpSpPr>
            <p:grpSpPr>
              <a:xfrm>
                <a:off x="9276779" y="2888564"/>
                <a:ext cx="2055736" cy="1594825"/>
                <a:chOff x="9276779" y="2888564"/>
                <a:chExt cx="2055736" cy="1594825"/>
              </a:xfrm>
            </p:grpSpPr>
            <p:pic>
              <p:nvPicPr>
                <p:cNvPr id="47" name="Picture 46">
                  <a:extLst/>
                </p:cNvPr>
                <p:cNvPicPr/>
                <p:nvPr/>
              </p:nvPicPr>
              <p:blipFill rotWithShape="1">
                <a:blip r:embed="rId7"/>
                <a:srcRect l="8171" t="4128" r="8784" b="8126"/>
                <a:stretch/>
              </p:blipFill>
              <p:spPr>
                <a:xfrm>
                  <a:off x="9276779" y="2888564"/>
                  <a:ext cx="2055736" cy="1594825"/>
                </a:xfrm>
                <a:prstGeom prst="rect">
                  <a:avLst/>
                </a:prstGeom>
                <a:ln w="9525" cap="sq">
                  <a:solidFill>
                    <a:srgbClr val="00BCF2"/>
                  </a:solidFill>
                  <a:prstDash val="solid"/>
                  <a:miter lim="800000"/>
                </a:ln>
                <a:effectLst/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0BE8633-C07B-477B-ABC2-9C2C1EB6097E}"/>
                    </a:ext>
                  </a:extLst>
                </p:cNvPr>
                <p:cNvSpPr/>
                <p:nvPr/>
              </p:nvSpPr>
              <p:spPr>
                <a:xfrm>
                  <a:off x="9321902" y="3163687"/>
                  <a:ext cx="2010613" cy="6796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4330" tIns="62165" rIns="124330" bIns="6216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18">
                    <a:defRPr/>
                  </a:pPr>
                  <a:endParaRPr lang="en-US" sz="2448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1F89905-7596-47D3-AD68-9B645A89D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54292" y="3237662"/>
                <a:ext cx="1248188" cy="50884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2D968A-35A4-451D-89AE-CCA2E6DCDEC2}"/>
                </a:ext>
              </a:extLst>
            </p:cNvPr>
            <p:cNvGrpSpPr/>
            <p:nvPr/>
          </p:nvGrpSpPr>
          <p:grpSpPr>
            <a:xfrm>
              <a:off x="10185199" y="3576577"/>
              <a:ext cx="1154952" cy="1154950"/>
              <a:chOff x="8339367" y="3384315"/>
              <a:chExt cx="1539475" cy="1539474"/>
            </a:xfrm>
          </p:grpSpPr>
          <p:sp>
            <p:nvSpPr>
              <p:cNvPr id="63" name="Oval 62">
                <a:extLst/>
              </p:cNvPr>
              <p:cNvSpPr/>
              <p:nvPr/>
            </p:nvSpPr>
            <p:spPr bwMode="auto">
              <a:xfrm>
                <a:off x="8339367" y="3384315"/>
                <a:ext cx="1539475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4" name="Picture 6" descr="Image result for azure data platform icon transparent">
                <a:extLst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527691" y="3619719"/>
                <a:ext cx="1161686" cy="891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97FA836-A672-477F-B6E8-C793A2012288}"/>
              </a:ext>
            </a:extLst>
          </p:cNvPr>
          <p:cNvSpPr txBox="1">
            <a:spLocks/>
          </p:cNvSpPr>
          <p:nvPr/>
        </p:nvSpPr>
        <p:spPr>
          <a:xfrm>
            <a:off x="435796" y="934778"/>
            <a:ext cx="11485734" cy="35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 fontAlgn="base">
              <a:lnSpc>
                <a:spcPts val="2448"/>
              </a:lnSpc>
              <a:defRPr/>
            </a:pPr>
            <a:r>
              <a:rPr lang="en-US" sz="20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Anyone can develop custom insights using key organizational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2918A3-A56E-4C7C-B06D-039F52E3EDF1}"/>
              </a:ext>
            </a:extLst>
          </p:cNvPr>
          <p:cNvCxnSpPr>
            <a:cxnSpLocks/>
          </p:cNvCxnSpPr>
          <p:nvPr/>
        </p:nvCxnSpPr>
        <p:spPr>
          <a:xfrm>
            <a:off x="446945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0692C2-610D-4C1A-9244-600F99B3ACDD}"/>
              </a:ext>
            </a:extLst>
          </p:cNvPr>
          <p:cNvCxnSpPr>
            <a:cxnSpLocks/>
          </p:cNvCxnSpPr>
          <p:nvPr/>
        </p:nvCxnSpPr>
        <p:spPr>
          <a:xfrm>
            <a:off x="4379572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44834F-8D37-4D65-9834-BEFE7AD30265}"/>
              </a:ext>
            </a:extLst>
          </p:cNvPr>
          <p:cNvCxnSpPr>
            <a:cxnSpLocks/>
          </p:cNvCxnSpPr>
          <p:nvPr/>
        </p:nvCxnSpPr>
        <p:spPr>
          <a:xfrm>
            <a:off x="8625047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D6006821-478B-4367-89F4-39636D9D4D08}"/>
              </a:ext>
            </a:extLst>
          </p:cNvPr>
          <p:cNvSpPr/>
          <p:nvPr/>
        </p:nvSpPr>
        <p:spPr bwMode="auto">
          <a:xfrm>
            <a:off x="1976680" y="3207983"/>
            <a:ext cx="1154787" cy="115478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solidFill>
                <a:srgbClr val="505050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10F5F-9765-4BCD-A87B-B40DE4F005FD}"/>
              </a:ext>
            </a:extLst>
          </p:cNvPr>
          <p:cNvGrpSpPr/>
          <p:nvPr/>
        </p:nvGrpSpPr>
        <p:grpSpPr>
          <a:xfrm>
            <a:off x="2060677" y="3632709"/>
            <a:ext cx="1284336" cy="370145"/>
            <a:chOff x="5654425" y="3880683"/>
            <a:chExt cx="1284518" cy="3701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10A8F-9B5B-453E-8687-1C2A68990474}"/>
                </a:ext>
              </a:extLst>
            </p:cNvPr>
            <p:cNvSpPr txBox="1"/>
            <p:nvPr/>
          </p:nvSpPr>
          <p:spPr>
            <a:xfrm>
              <a:off x="5874381" y="3880683"/>
              <a:ext cx="1064562" cy="37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099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50" name="Picture 4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A79DDDE-3F17-4CAB-9E79-A56ECB43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654425" y="3909806"/>
              <a:ext cx="250952" cy="25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241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B9B87-9C19-6043-BAD2-A011FC74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Office 365 &amp; Microsoft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F6188-1771-5B49-ACC3-7D166E40F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69244"/>
          </a:xfrm>
        </p:spPr>
        <p:txBody>
          <a:bodyPr/>
          <a:lstStyle/>
          <a:p>
            <a:r>
              <a:rPr lang="en-US" dirty="0"/>
              <a:t>Office 365 Requirements:</a:t>
            </a:r>
          </a:p>
          <a:p>
            <a:pPr lvl="1"/>
            <a:r>
              <a:rPr lang="en-US" dirty="0"/>
              <a:t>Enable Graph Data Connect in </a:t>
            </a:r>
            <a:br>
              <a:rPr lang="en-US" dirty="0"/>
            </a:br>
            <a:r>
              <a:rPr lang="en-US" dirty="0"/>
              <a:t>your Office 365 tenant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Designate security group that can </a:t>
            </a:r>
            <a:br>
              <a:rPr lang="en-US" dirty="0"/>
            </a:br>
            <a:r>
              <a:rPr lang="en-US" dirty="0"/>
              <a:t>approve data extraction requests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Microsoft Azure </a:t>
            </a:r>
            <a:br>
              <a:rPr lang="en-US" sz="3600" dirty="0">
                <a:solidFill>
                  <a:schemeClr val="tx2"/>
                </a:solidFill>
                <a:latin typeface="+mj-lt"/>
              </a:rPr>
            </a:br>
            <a:r>
              <a:rPr lang="en-US" sz="3600" dirty="0">
                <a:solidFill>
                  <a:schemeClr val="tx2"/>
                </a:solidFill>
                <a:latin typeface="+mj-lt"/>
              </a:rPr>
              <a:t>Requirements:</a:t>
            </a:r>
          </a:p>
          <a:p>
            <a:pPr lvl="1"/>
            <a:r>
              <a:rPr lang="en-US" dirty="0"/>
              <a:t>Minimum of two (2) users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with global administrator </a:t>
            </a:r>
            <a:br>
              <a:rPr lang="en-US" dirty="0"/>
            </a:br>
            <a:r>
              <a:rPr lang="en-US" dirty="0"/>
              <a:t>role assigned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Azure Active Directory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97F3-D6A2-AD4E-93D6-461647D5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089" y="2196935"/>
            <a:ext cx="7618749" cy="4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8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Office 365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is Microsoft Graph data connect?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types of scenarios does Microsoft Graph data connect enable?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Configuring your Office 365 tenant to enable Microsoft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</a:t>
            </a:r>
            <a:br>
              <a:rPr lang="en-US" sz="2800" dirty="0"/>
            </a:br>
            <a:r>
              <a:rPr lang="en-US" sz="2800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What is Microsoft Graph data connect?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types of scenarios does Microsoft Graph data connect enable?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Configuring your Office 365 tenant to enable Microsoft Graph data connect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5C91-83B3-4F0B-B43E-EE249559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36" y="176104"/>
            <a:ext cx="11267763" cy="847540"/>
          </a:xfrm>
        </p:spPr>
        <p:txBody>
          <a:bodyPr/>
          <a:lstStyle/>
          <a:p>
            <a:r>
              <a:rPr lang="en-US" sz="5507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are customers trying to do?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C2D8E-9FE5-496F-892E-9F806EF4C1E7}"/>
              </a:ext>
            </a:extLst>
          </p:cNvPr>
          <p:cNvGrpSpPr/>
          <p:nvPr/>
        </p:nvGrpSpPr>
        <p:grpSpPr>
          <a:xfrm>
            <a:off x="512036" y="1357057"/>
            <a:ext cx="2560289" cy="3839148"/>
            <a:chOff x="588263" y="1929284"/>
            <a:chExt cx="2510315" cy="37642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B88701-7616-4BD1-B467-AA00727248D8}"/>
                </a:ext>
              </a:extLst>
            </p:cNvPr>
            <p:cNvGrpSpPr/>
            <p:nvPr/>
          </p:nvGrpSpPr>
          <p:grpSpPr>
            <a:xfrm>
              <a:off x="588263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39F673-2982-4643-ACEC-BA270C89AD91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71CBA34-3DED-4D9E-854A-E65CFEFC469F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B629432-1005-4A2C-A9FA-3C60A682A78A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0689EC-E5F3-449C-B098-5046660791A3}"/>
                  </a:ext>
                </a:extLst>
              </p:cNvPr>
              <p:cNvSpPr/>
              <p:nvPr/>
            </p:nvSpPr>
            <p:spPr>
              <a:xfrm>
                <a:off x="304800" y="1989432"/>
                <a:ext cx="1522244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Better CRM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72FD02-E5A2-4B54-A729-6B91E20A0D91}"/>
                </a:ext>
              </a:extLst>
            </p:cNvPr>
            <p:cNvSpPr txBox="1"/>
            <p:nvPr/>
          </p:nvSpPr>
          <p:spPr>
            <a:xfrm>
              <a:off x="588263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your org network for a customer introduction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Opportunity health assessment​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08D38D-FD0A-474F-B95F-F27FA38724F2}"/>
              </a:ext>
            </a:extLst>
          </p:cNvPr>
          <p:cNvGrpSpPr/>
          <p:nvPr/>
        </p:nvGrpSpPr>
        <p:grpSpPr>
          <a:xfrm>
            <a:off x="3418045" y="1357057"/>
            <a:ext cx="2560289" cy="3839148"/>
            <a:chOff x="3437550" y="1929284"/>
            <a:chExt cx="2510315" cy="37642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DAED0D-6FA2-4EB6-9FFF-ADC8C472CCD4}"/>
                </a:ext>
              </a:extLst>
            </p:cNvPr>
            <p:cNvGrpSpPr/>
            <p:nvPr/>
          </p:nvGrpSpPr>
          <p:grpSpPr>
            <a:xfrm>
              <a:off x="3437550" y="1929284"/>
              <a:ext cx="2510315" cy="1128761"/>
              <a:chOff x="304800" y="1929284"/>
              <a:chExt cx="2629319" cy="11287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B52C8-80C9-4267-B463-D205A40D2B04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8761"/>
                <a:chOff x="304800" y="1929284"/>
                <a:chExt cx="2629319" cy="112876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291C650-CAE6-4150-A7E4-A597B11D357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3D20EB-05D1-481B-9D34-7DCBAB9813DC}"/>
                    </a:ext>
                  </a:extLst>
                </p:cNvPr>
                <p:cNvCxnSpPr/>
                <p:nvPr/>
              </p:nvCxnSpPr>
              <p:spPr>
                <a:xfrm>
                  <a:off x="304800" y="3058045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DB4BF5-6D12-4268-89A8-865039170E0B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415403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Security and Fraud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DDAA39-BEA6-4759-90C5-6F75C16DE6CC}"/>
                </a:ext>
              </a:extLst>
            </p:cNvPr>
            <p:cNvSpPr txBox="1"/>
            <p:nvPr/>
          </p:nvSpPr>
          <p:spPr>
            <a:xfrm>
              <a:off x="3437550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Detect fraud with productivity and communication data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communication for interaction patterns with users outside the organization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4BA25D-3976-4437-9B4E-6DF66A71F8D0}"/>
              </a:ext>
            </a:extLst>
          </p:cNvPr>
          <p:cNvGrpSpPr/>
          <p:nvPr/>
        </p:nvGrpSpPr>
        <p:grpSpPr>
          <a:xfrm>
            <a:off x="6324053" y="1357057"/>
            <a:ext cx="2560289" cy="3839148"/>
            <a:chOff x="6286836" y="1929284"/>
            <a:chExt cx="2510315" cy="37642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719A12-376C-45D5-9C16-5D4E87C7DAAC}"/>
                </a:ext>
              </a:extLst>
            </p:cNvPr>
            <p:cNvGrpSpPr/>
            <p:nvPr/>
          </p:nvGrpSpPr>
          <p:grpSpPr>
            <a:xfrm>
              <a:off x="6286836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DF2332-15F3-4FAA-8DFB-89F50AA36873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84FB044-BE0F-496D-B2D5-272EDA63660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30BB061-65A5-43D9-BF19-159450FA6354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81BD13-A347-4A13-AD18-296619C4134A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629319" cy="72019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Optimize Your Organization​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D1B8C7-B788-4DB4-9A87-B72E79B2AF01}"/>
                </a:ext>
              </a:extLst>
            </p:cNvPr>
            <p:cNvSpPr txBox="1"/>
            <p:nvPr/>
          </p:nvSpPr>
          <p:spPr>
            <a:xfrm>
              <a:off x="6286836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Find an expert​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Automate knowledge base creation​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Understand resource utilization within your organization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03C064-E76F-4847-9F09-42DA3A1C5187}"/>
              </a:ext>
            </a:extLst>
          </p:cNvPr>
          <p:cNvGrpSpPr/>
          <p:nvPr/>
        </p:nvGrpSpPr>
        <p:grpSpPr>
          <a:xfrm>
            <a:off x="9230063" y="1357057"/>
            <a:ext cx="2857086" cy="3839148"/>
            <a:chOff x="9136124" y="1929284"/>
            <a:chExt cx="2801319" cy="37642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23D50C-8DAB-485E-87AD-A2D96BB105B1}"/>
                </a:ext>
              </a:extLst>
            </p:cNvPr>
            <p:cNvGrpSpPr/>
            <p:nvPr/>
          </p:nvGrpSpPr>
          <p:grpSpPr>
            <a:xfrm>
              <a:off x="9136124" y="1929284"/>
              <a:ext cx="2801319" cy="1127085"/>
              <a:chOff x="304800" y="1929284"/>
              <a:chExt cx="2934119" cy="1127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09F7EEA-52C7-47BF-949D-D941C20B3A4D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C862F5-0C00-430F-B972-4401487B3533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4B91375-650A-47F2-B107-BA014BE02EF9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CE6999-8A8C-4CDF-B5C9-66DE106987B2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934119" cy="103412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Build &amp; Integrate Intelligent Workflows with O365​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774F5-87BD-44D0-92C9-2814C9C157B6}"/>
                </a:ext>
              </a:extLst>
            </p:cNvPr>
            <p:cNvSpPr txBox="1"/>
            <p:nvPr/>
          </p:nvSpPr>
          <p:spPr>
            <a:xfrm>
              <a:off x="9136124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Case management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Questions &amp; answers bot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Support ticket management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94F92BD-57E8-4AD8-B680-9E34A333332C}"/>
              </a:ext>
            </a:extLst>
          </p:cNvPr>
          <p:cNvSpPr/>
          <p:nvPr/>
        </p:nvSpPr>
        <p:spPr bwMode="auto">
          <a:xfrm>
            <a:off x="5005234" y="5351275"/>
            <a:ext cx="1333459" cy="13334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D3E6F7-7029-4BE9-A9E1-AFACA40A5D9A}"/>
              </a:ext>
            </a:extLst>
          </p:cNvPr>
          <p:cNvSpPr/>
          <p:nvPr/>
        </p:nvSpPr>
        <p:spPr bwMode="auto">
          <a:xfrm>
            <a:off x="6281662" y="5376917"/>
            <a:ext cx="1333459" cy="1333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3E5EB30-8807-47C2-89F8-9C4F5E0964D0}"/>
              </a:ext>
            </a:extLst>
          </p:cNvPr>
          <p:cNvSpPr/>
          <p:nvPr/>
        </p:nvSpPr>
        <p:spPr bwMode="auto">
          <a:xfrm>
            <a:off x="5657323" y="4385456"/>
            <a:ext cx="1333459" cy="1333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FE7F-E965-4EB2-93B9-A90DA16F3E45}"/>
              </a:ext>
            </a:extLst>
          </p:cNvPr>
          <p:cNvSpPr txBox="1"/>
          <p:nvPr/>
        </p:nvSpPr>
        <p:spPr>
          <a:xfrm>
            <a:off x="5801966" y="4806830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 dirty="0">
                <a:solidFill>
                  <a:schemeClr val="accent5"/>
                </a:solidFill>
                <a:latin typeface="Segoe UI"/>
              </a:rPr>
              <a:t>Analytics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57E0F-9B09-4B9E-98C3-0883D86D5D5E}"/>
              </a:ext>
            </a:extLst>
          </p:cNvPr>
          <p:cNvSpPr txBox="1"/>
          <p:nvPr/>
        </p:nvSpPr>
        <p:spPr>
          <a:xfrm>
            <a:off x="5120597" y="5816058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AI and 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5D45F-6B71-4C05-824C-FED4D6031C18}"/>
              </a:ext>
            </a:extLst>
          </p:cNvPr>
          <p:cNvSpPr txBox="1"/>
          <p:nvPr/>
        </p:nvSpPr>
        <p:spPr>
          <a:xfrm>
            <a:off x="6265462" y="5704100"/>
            <a:ext cx="1333459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Index and Search</a:t>
            </a:r>
          </a:p>
        </p:txBody>
      </p:sp>
    </p:spTree>
    <p:extLst>
      <p:ext uri="{BB962C8B-B14F-4D97-AF65-F5344CB8AC3E}">
        <p14:creationId xmlns:p14="http://schemas.microsoft.com/office/powerpoint/2010/main" val="27528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5629E3-B624-8548-A1C8-894F1DC12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4354847"/>
          </a:xfrm>
        </p:spPr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Today’s most interesting data-driven applications 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require reasoning &amp; analysis over massive datasets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built by extracting data from Office 365 via Microsoft Graph APIs</a:t>
            </a:r>
          </a:p>
          <a:p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Microsoft Graph is optimized for simple, real-time, entity centric queries, not: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Access in bulk - requires expensive engineering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Privacy is at risk - given the current all-or-nothing consent models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Security &amp; Data Governance - entirely up to the experience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10B1E-4ED1-5049-9E6A-1042D59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Challenging scenarios with the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503982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3FD1C62E-1074-4013-BB43-BD8E4F47DDA0}"/>
              </a:ext>
            </a:extLst>
          </p:cNvPr>
          <p:cNvSpPr/>
          <p:nvPr/>
        </p:nvSpPr>
        <p:spPr bwMode="auto">
          <a:xfrm>
            <a:off x="6161364" y="2959371"/>
            <a:ext cx="2173781" cy="3013879"/>
          </a:xfrm>
          <a:prstGeom prst="rect">
            <a:avLst/>
          </a:prstGeom>
          <a:noFill/>
          <a:ln w="1905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82" y="0"/>
            <a:ext cx="12434711" cy="11431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90E1157-CFFF-449A-934B-84B381142028}"/>
              </a:ext>
            </a:extLst>
          </p:cNvPr>
          <p:cNvSpPr txBox="1">
            <a:spLocks/>
          </p:cNvSpPr>
          <p:nvPr/>
        </p:nvSpPr>
        <p:spPr>
          <a:xfrm>
            <a:off x="435275" y="237020"/>
            <a:ext cx="11561710" cy="77311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08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7E7650F-AB8A-4AD8-B475-B94BDA1E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13" y="3044048"/>
            <a:ext cx="728516" cy="38306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33CED80-C3B5-4778-83F5-C569C642990F}"/>
              </a:ext>
            </a:extLst>
          </p:cNvPr>
          <p:cNvSpPr/>
          <p:nvPr/>
        </p:nvSpPr>
        <p:spPr>
          <a:xfrm>
            <a:off x="3774159" y="2834118"/>
            <a:ext cx="4643271" cy="3236403"/>
          </a:xfrm>
          <a:prstGeom prst="rect">
            <a:avLst/>
          </a:prstGeom>
          <a:noFill/>
          <a:ln w="19050">
            <a:solidFill>
              <a:srgbClr val="0078D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95D984-2839-47BB-88C2-957CDC2F5DC6}"/>
              </a:ext>
            </a:extLst>
          </p:cNvPr>
          <p:cNvSpPr txBox="1"/>
          <p:nvPr/>
        </p:nvSpPr>
        <p:spPr>
          <a:xfrm>
            <a:off x="4733297" y="6181892"/>
            <a:ext cx="26531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2040" dirty="0">
                <a:solidFill>
                  <a:srgbClr val="0078D7"/>
                </a:solidFill>
                <a:cs typeface="Segoe UI" panose="020B0502040204020203" pitchFamily="34" charset="0"/>
              </a:rPr>
              <a:t>Customer’s MS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DA1816-C4CC-489B-85EC-5208BD1FC377}"/>
              </a:ext>
            </a:extLst>
          </p:cNvPr>
          <p:cNvGrpSpPr/>
          <p:nvPr/>
        </p:nvGrpSpPr>
        <p:grpSpPr>
          <a:xfrm>
            <a:off x="3875029" y="2955991"/>
            <a:ext cx="2146270" cy="3013879"/>
            <a:chOff x="787159" y="2980614"/>
            <a:chExt cx="2104377" cy="29550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C060B-E901-49BD-B6CC-E1E563D263EF}"/>
                </a:ext>
              </a:extLst>
            </p:cNvPr>
            <p:cNvSpPr/>
            <p:nvPr/>
          </p:nvSpPr>
          <p:spPr bwMode="auto">
            <a:xfrm>
              <a:off x="787159" y="2980614"/>
              <a:ext cx="2104377" cy="2955052"/>
            </a:xfrm>
            <a:prstGeom prst="rect">
              <a:avLst/>
            </a:prstGeom>
            <a:noFill/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6452147-FDED-4529-91FE-A4A7E773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31" y="3011620"/>
              <a:ext cx="568770" cy="5687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8FB80-808F-4562-9A77-199FD88635C3}"/>
                </a:ext>
              </a:extLst>
            </p:cNvPr>
            <p:cNvSpPr txBox="1"/>
            <p:nvPr/>
          </p:nvSpPr>
          <p:spPr>
            <a:xfrm>
              <a:off x="1251898" y="3007284"/>
              <a:ext cx="1639638" cy="5724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040" dirty="0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Office 365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6E5D268-7AEC-4349-8B7A-A576A232EB74}"/>
              </a:ext>
            </a:extLst>
          </p:cNvPr>
          <p:cNvSpPr txBox="1"/>
          <p:nvPr/>
        </p:nvSpPr>
        <p:spPr>
          <a:xfrm>
            <a:off x="6745150" y="2971997"/>
            <a:ext cx="1672279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04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2C7F10-7748-458E-A964-9194154E0275}"/>
              </a:ext>
            </a:extLst>
          </p:cNvPr>
          <p:cNvGrpSpPr/>
          <p:nvPr/>
        </p:nvGrpSpPr>
        <p:grpSpPr>
          <a:xfrm>
            <a:off x="3774159" y="2060984"/>
            <a:ext cx="4643270" cy="2694991"/>
            <a:chOff x="3699627" y="2020756"/>
            <a:chExt cx="4552639" cy="264238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FCE98A9-546C-49E3-BFE8-CA58154284D9}"/>
                </a:ext>
              </a:extLst>
            </p:cNvPr>
            <p:cNvCxnSpPr>
              <a:cxnSpLocks/>
            </p:cNvCxnSpPr>
            <p:nvPr/>
          </p:nvCxnSpPr>
          <p:spPr>
            <a:xfrm>
              <a:off x="3699627" y="2593666"/>
              <a:ext cx="4552639" cy="4469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4518A4-6E90-4D26-9D82-3A3924B38D50}"/>
                </a:ext>
              </a:extLst>
            </p:cNvPr>
            <p:cNvSpPr txBox="1"/>
            <p:nvPr/>
          </p:nvSpPr>
          <p:spPr>
            <a:xfrm>
              <a:off x="4340675" y="2020756"/>
              <a:ext cx="2935459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Securely extend Office 365 data to Azure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AFA6F9-8817-4DD9-8D8B-5603EAA89B31}"/>
                </a:ext>
              </a:extLst>
            </p:cNvPr>
            <p:cNvGrpSpPr/>
            <p:nvPr/>
          </p:nvGrpSpPr>
          <p:grpSpPr>
            <a:xfrm>
              <a:off x="4293340" y="3989739"/>
              <a:ext cx="3365212" cy="673405"/>
              <a:chOff x="1137122" y="4206776"/>
              <a:chExt cx="3365212" cy="673405"/>
            </a:xfrm>
          </p:grpSpPr>
          <p:sp>
            <p:nvSpPr>
              <p:cNvPr id="11" name="Arrow: Left-Right 10">
                <a:extLst>
                  <a:ext uri="{FF2B5EF4-FFF2-40B4-BE49-F238E27FC236}">
                    <a16:creationId xmlns:a16="http://schemas.microsoft.com/office/drawing/2014/main" id="{9BFFDAC8-CFCD-40C0-B0A6-384EBFBB80F5}"/>
                  </a:ext>
                </a:extLst>
              </p:cNvPr>
              <p:cNvSpPr/>
              <p:nvPr/>
            </p:nvSpPr>
            <p:spPr bwMode="auto">
              <a:xfrm>
                <a:off x="1137122" y="4206776"/>
                <a:ext cx="3365212" cy="673405"/>
              </a:xfrm>
              <a:prstGeom prst="leftRightArrow">
                <a:avLst>
                  <a:gd name="adj1" fmla="val 100000"/>
                  <a:gd name="adj2" fmla="val 3685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8" name="Graphic 77" descr="Daily Calendar">
                <a:extLst>
                  <a:ext uri="{FF2B5EF4-FFF2-40B4-BE49-F238E27FC236}">
                    <a16:creationId xmlns:a16="http://schemas.microsoft.com/office/drawing/2014/main" id="{B663FE19-C280-417F-B560-66B4FCC60D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36180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9" name="Graphic 78" descr="Document">
                <a:extLst>
                  <a:ext uri="{FF2B5EF4-FFF2-40B4-BE49-F238E27FC236}">
                    <a16:creationId xmlns:a16="http://schemas.microsoft.com/office/drawing/2014/main" id="{B779DB96-7204-4513-8B8A-11791390D9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74661" y="4323220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6" name="Graphic 75" descr="Email">
                <a:extLst>
                  <a:ext uri="{FF2B5EF4-FFF2-40B4-BE49-F238E27FC236}">
                    <a16:creationId xmlns:a16="http://schemas.microsoft.com/office/drawing/2014/main" id="{D179EBE6-171D-42C4-A646-03ACC9E107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63738" y="4300159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80" name="Graphic 79" descr="Hierarchy">
                <a:extLst>
                  <a:ext uri="{FF2B5EF4-FFF2-40B4-BE49-F238E27FC236}">
                    <a16:creationId xmlns:a16="http://schemas.microsoft.com/office/drawing/2014/main" id="{31538C74-1791-4EA5-8BFD-F5DF146282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882131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7" name="Graphic 76" descr="Chat">
                <a:extLst>
                  <a:ext uri="{FF2B5EF4-FFF2-40B4-BE49-F238E27FC236}">
                    <a16:creationId xmlns:a16="http://schemas.microsoft.com/office/drawing/2014/main" id="{8CD3030F-171B-497E-9DEC-6E5F3C441193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693707" y="4279088"/>
                <a:ext cx="500898" cy="508571"/>
              </a:xfrm>
              <a:prstGeom prst="rect">
                <a:avLst/>
              </a:prstGeom>
            </p:spPr>
          </p:pic>
        </p:grpSp>
      </p:grpSp>
      <p:sp>
        <p:nvSpPr>
          <p:cNvPr id="100" name="tool" title="Icon of a skrewdriver and wrench">
            <a:extLst>
              <a:ext uri="{FF2B5EF4-FFF2-40B4-BE49-F238E27FC236}">
                <a16:creationId xmlns:a16="http://schemas.microsoft.com/office/drawing/2014/main" id="{674DD9F8-FBEF-4910-92CA-2A2294443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80721" y="5184991"/>
            <a:ext cx="352490" cy="496518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B4F2B05-E819-4F1A-A789-D88B08D327D8}"/>
              </a:ext>
            </a:extLst>
          </p:cNvPr>
          <p:cNvCxnSpPr>
            <a:cxnSpLocks/>
          </p:cNvCxnSpPr>
          <p:nvPr/>
        </p:nvCxnSpPr>
        <p:spPr>
          <a:xfrm>
            <a:off x="-98721" y="4315229"/>
            <a:ext cx="234472" cy="0"/>
          </a:xfrm>
          <a:prstGeom prst="straightConnector1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5CD22-9CFB-46DC-B209-2421C667CF7A}"/>
              </a:ext>
            </a:extLst>
          </p:cNvPr>
          <p:cNvGrpSpPr/>
          <p:nvPr/>
        </p:nvGrpSpPr>
        <p:grpSpPr>
          <a:xfrm>
            <a:off x="485193" y="2094876"/>
            <a:ext cx="2934174" cy="3992929"/>
            <a:chOff x="474859" y="2053987"/>
            <a:chExt cx="2876902" cy="3914992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2A1EBCA-94E8-452C-BB57-CA017817E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" y="2593415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BA759A0-2616-4819-89E8-1DA8BF83DEE6}"/>
                </a:ext>
              </a:extLst>
            </p:cNvPr>
            <p:cNvSpPr txBox="1"/>
            <p:nvPr/>
          </p:nvSpPr>
          <p:spPr>
            <a:xfrm>
              <a:off x="728262" y="2053987"/>
              <a:ext cx="2445327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Apply defined data controls</a:t>
              </a: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7F480E4-56EE-4216-B55B-3B2FA00CC525}"/>
                </a:ext>
              </a:extLst>
            </p:cNvPr>
            <p:cNvSpPr/>
            <p:nvPr/>
          </p:nvSpPr>
          <p:spPr bwMode="auto">
            <a:xfrm>
              <a:off x="3093535" y="2893695"/>
              <a:ext cx="180606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Arrow: Pentagon 105">
              <a:extLst>
                <a:ext uri="{FF2B5EF4-FFF2-40B4-BE49-F238E27FC236}">
                  <a16:creationId xmlns:a16="http://schemas.microsoft.com/office/drawing/2014/main" id="{79DC60D6-F22B-4D2B-A5F4-1248C06628E0}"/>
                </a:ext>
              </a:extLst>
            </p:cNvPr>
            <p:cNvSpPr/>
            <p:nvPr/>
          </p:nvSpPr>
          <p:spPr bwMode="auto">
            <a:xfrm>
              <a:off x="3099134" y="4079107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D78A94-61EA-4602-8A3C-B41D41C8E274}"/>
                </a:ext>
              </a:extLst>
            </p:cNvPr>
            <p:cNvGrpSpPr/>
            <p:nvPr/>
          </p:nvGrpSpPr>
          <p:grpSpPr>
            <a:xfrm>
              <a:off x="534835" y="2891401"/>
              <a:ext cx="1938415" cy="803938"/>
              <a:chOff x="534835" y="2891401"/>
              <a:chExt cx="1938415" cy="803938"/>
            </a:xfrm>
          </p:grpSpPr>
          <p:sp>
            <p:nvSpPr>
              <p:cNvPr id="107" name="Database_EFC7" title="Icon of a cylinder">
                <a:extLst>
                  <a:ext uri="{FF2B5EF4-FFF2-40B4-BE49-F238E27FC236}">
                    <a16:creationId xmlns:a16="http://schemas.microsoft.com/office/drawing/2014/main" id="{1DC91814-7106-4155-86EC-B8BC42F459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4835" y="3004882"/>
                <a:ext cx="399260" cy="518975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8BE29-D858-4E41-B2D3-7D75C456A7CF}"/>
                  </a:ext>
                </a:extLst>
              </p:cNvPr>
              <p:cNvSpPr txBox="1"/>
              <p:nvPr/>
            </p:nvSpPr>
            <p:spPr>
              <a:xfrm>
                <a:off x="994070" y="2891401"/>
                <a:ext cx="1479180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Data at scale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FD8320-DD9B-406E-A8A8-92A401974C11}"/>
                </a:ext>
              </a:extLst>
            </p:cNvPr>
            <p:cNvGrpSpPr/>
            <p:nvPr/>
          </p:nvGrpSpPr>
          <p:grpSpPr>
            <a:xfrm>
              <a:off x="474859" y="4059409"/>
              <a:ext cx="2398065" cy="803938"/>
              <a:chOff x="474859" y="4059409"/>
              <a:chExt cx="2398065" cy="803938"/>
            </a:xfrm>
          </p:grpSpPr>
          <p:sp>
            <p:nvSpPr>
              <p:cNvPr id="108" name="Commitments_EC4D" title="Icon of a handshake">
                <a:extLst>
                  <a:ext uri="{FF2B5EF4-FFF2-40B4-BE49-F238E27FC236}">
                    <a16:creationId xmlns:a16="http://schemas.microsoft.com/office/drawing/2014/main" id="{6CCDED9D-32BC-4B8C-8AE9-47982E22E0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74859" y="4153193"/>
                <a:ext cx="519211" cy="486827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0FE83A3-6974-4B18-872F-E6034DCA2715}"/>
                  </a:ext>
                </a:extLst>
              </p:cNvPr>
              <p:cNvSpPr txBox="1"/>
              <p:nvPr/>
            </p:nvSpPr>
            <p:spPr>
              <a:xfrm>
                <a:off x="1008467" y="4059409"/>
                <a:ext cx="1864457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Granular consent</a:t>
                </a:r>
              </a:p>
            </p:txBody>
          </p:sp>
        </p:grpSp>
        <p:sp>
          <p:nvSpPr>
            <p:cNvPr id="113" name="Arrow: Pentagon 112">
              <a:extLst>
                <a:ext uri="{FF2B5EF4-FFF2-40B4-BE49-F238E27FC236}">
                  <a16:creationId xmlns:a16="http://schemas.microsoft.com/office/drawing/2014/main" id="{5E4FA8A7-3379-4597-8F2A-CCF4538CD423}"/>
                </a:ext>
              </a:extLst>
            </p:cNvPr>
            <p:cNvSpPr/>
            <p:nvPr/>
          </p:nvSpPr>
          <p:spPr bwMode="auto">
            <a:xfrm>
              <a:off x="3106522" y="5218101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CB70DE-6643-4614-9A44-0AFFB570D983}"/>
                </a:ext>
              </a:extLst>
            </p:cNvPr>
            <p:cNvGrpSpPr/>
            <p:nvPr/>
          </p:nvGrpSpPr>
          <p:grpSpPr>
            <a:xfrm>
              <a:off x="552625" y="5165041"/>
              <a:ext cx="2553027" cy="803938"/>
              <a:chOff x="552625" y="5165041"/>
              <a:chExt cx="2553027" cy="803938"/>
            </a:xfrm>
          </p:grpSpPr>
          <p:sp>
            <p:nvSpPr>
              <p:cNvPr id="110" name="server_2" title="Icon of a server with a padlock in the lower right corner">
                <a:extLst>
                  <a:ext uri="{FF2B5EF4-FFF2-40B4-BE49-F238E27FC236}">
                    <a16:creationId xmlns:a16="http://schemas.microsoft.com/office/drawing/2014/main" id="{83840B58-75C8-4C50-982B-20C4AF18C3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2625" y="5337072"/>
                <a:ext cx="362964" cy="450002"/>
              </a:xfrm>
              <a:custGeom>
                <a:avLst/>
                <a:gdLst>
                  <a:gd name="T0" fmla="*/ 122 w 270"/>
                  <a:gd name="T1" fmla="*/ 336 h 336"/>
                  <a:gd name="T2" fmla="*/ 0 w 270"/>
                  <a:gd name="T3" fmla="*/ 336 h 336"/>
                  <a:gd name="T4" fmla="*/ 0 w 270"/>
                  <a:gd name="T5" fmla="*/ 0 h 336"/>
                  <a:gd name="T6" fmla="*/ 201 w 270"/>
                  <a:gd name="T7" fmla="*/ 0 h 336"/>
                  <a:gd name="T8" fmla="*/ 201 w 270"/>
                  <a:gd name="T9" fmla="*/ 138 h 336"/>
                  <a:gd name="T10" fmla="*/ 270 w 270"/>
                  <a:gd name="T11" fmla="*/ 245 h 336"/>
                  <a:gd name="T12" fmla="*/ 155 w 270"/>
                  <a:gd name="T13" fmla="*/ 245 h 336"/>
                  <a:gd name="T14" fmla="*/ 155 w 270"/>
                  <a:gd name="T15" fmla="*/ 336 h 336"/>
                  <a:gd name="T16" fmla="*/ 270 w 270"/>
                  <a:gd name="T17" fmla="*/ 336 h 336"/>
                  <a:gd name="T18" fmla="*/ 270 w 270"/>
                  <a:gd name="T19" fmla="*/ 245 h 336"/>
                  <a:gd name="T20" fmla="*/ 245 w 270"/>
                  <a:gd name="T21" fmla="*/ 245 h 336"/>
                  <a:gd name="T22" fmla="*/ 245 w 270"/>
                  <a:gd name="T23" fmla="*/ 211 h 336"/>
                  <a:gd name="T24" fmla="*/ 213 w 270"/>
                  <a:gd name="T25" fmla="*/ 179 h 336"/>
                  <a:gd name="T26" fmla="*/ 181 w 270"/>
                  <a:gd name="T27" fmla="*/ 211 h 336"/>
                  <a:gd name="T28" fmla="*/ 181 w 270"/>
                  <a:gd name="T29" fmla="*/ 245 h 336"/>
                  <a:gd name="T30" fmla="*/ 77 w 270"/>
                  <a:gd name="T31" fmla="*/ 290 h 336"/>
                  <a:gd name="T32" fmla="*/ 122 w 270"/>
                  <a:gd name="T33" fmla="*/ 29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336">
                    <a:moveTo>
                      <a:pt x="122" y="336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138"/>
                      <a:pt x="201" y="138"/>
                      <a:pt x="201" y="138"/>
                    </a:cubicBezTo>
                    <a:moveTo>
                      <a:pt x="270" y="245"/>
                    </a:moveTo>
                    <a:cubicBezTo>
                      <a:pt x="155" y="245"/>
                      <a:pt x="155" y="245"/>
                      <a:pt x="155" y="245"/>
                    </a:cubicBezTo>
                    <a:cubicBezTo>
                      <a:pt x="155" y="336"/>
                      <a:pt x="155" y="336"/>
                      <a:pt x="155" y="336"/>
                    </a:cubicBezTo>
                    <a:cubicBezTo>
                      <a:pt x="270" y="336"/>
                      <a:pt x="270" y="336"/>
                      <a:pt x="270" y="336"/>
                    </a:cubicBezTo>
                    <a:lnTo>
                      <a:pt x="270" y="245"/>
                    </a:lnTo>
                    <a:close/>
                    <a:moveTo>
                      <a:pt x="245" y="245"/>
                    </a:move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193"/>
                      <a:pt x="230" y="179"/>
                      <a:pt x="213" y="179"/>
                    </a:cubicBezTo>
                    <a:cubicBezTo>
                      <a:pt x="195" y="179"/>
                      <a:pt x="181" y="193"/>
                      <a:pt x="181" y="211"/>
                    </a:cubicBezTo>
                    <a:cubicBezTo>
                      <a:pt x="181" y="245"/>
                      <a:pt x="181" y="245"/>
                      <a:pt x="181" y="245"/>
                    </a:cubicBezTo>
                    <a:moveTo>
                      <a:pt x="77" y="290"/>
                    </a:moveTo>
                    <a:cubicBezTo>
                      <a:pt x="122" y="290"/>
                      <a:pt x="122" y="290"/>
                      <a:pt x="122" y="290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AAD31A3-8795-41FB-9634-1232E62D264F}"/>
                  </a:ext>
                </a:extLst>
              </p:cNvPr>
              <p:cNvSpPr txBox="1"/>
              <p:nvPr/>
            </p:nvSpPr>
            <p:spPr>
              <a:xfrm>
                <a:off x="1008467" y="5165041"/>
                <a:ext cx="2097185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Security &amp; Governance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5FC2D7-0EB6-4634-B19A-5A60D4929DC0}"/>
              </a:ext>
            </a:extLst>
          </p:cNvPr>
          <p:cNvGrpSpPr/>
          <p:nvPr/>
        </p:nvGrpSpPr>
        <p:grpSpPr>
          <a:xfrm>
            <a:off x="8722259" y="2060983"/>
            <a:ext cx="3176834" cy="3908639"/>
            <a:chOff x="8551146" y="2020755"/>
            <a:chExt cx="3114826" cy="38323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479D17-91AD-4BF6-9D74-A2C1DCD2AC77}"/>
                </a:ext>
              </a:extLst>
            </p:cNvPr>
            <p:cNvSpPr/>
            <p:nvPr/>
          </p:nvSpPr>
          <p:spPr>
            <a:xfrm>
              <a:off x="9262888" y="2898294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dirty="0">
                  <a:solidFill>
                    <a:srgbClr val="0078D7"/>
                  </a:solidFill>
                  <a:cs typeface="Segoe UI" panose="020B0502040204020203" pitchFamily="34" charset="0"/>
                </a:rPr>
                <a:t>Customer data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C85F70-C697-452E-B215-8B0BFCD8FFC4}"/>
                </a:ext>
              </a:extLst>
            </p:cNvPr>
            <p:cNvSpPr/>
            <p:nvPr/>
          </p:nvSpPr>
          <p:spPr>
            <a:xfrm>
              <a:off x="9262888" y="4079108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Product 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EB8AB-2B03-4B99-90D6-C6AB82CEDE0E}"/>
                </a:ext>
              </a:extLst>
            </p:cNvPr>
            <p:cNvSpPr/>
            <p:nvPr/>
          </p:nvSpPr>
          <p:spPr>
            <a:xfrm>
              <a:off x="9262888" y="5218102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Industry data</a:t>
              </a:r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AAF7442C-B98A-408E-BA7F-14349D65557F}"/>
                </a:ext>
              </a:extLst>
            </p:cNvPr>
            <p:cNvSpPr/>
            <p:nvPr/>
          </p:nvSpPr>
          <p:spPr>
            <a:xfrm>
              <a:off x="8551146" y="4162109"/>
              <a:ext cx="391160" cy="375920"/>
            </a:xfrm>
            <a:prstGeom prst="mathPlus">
              <a:avLst>
                <a:gd name="adj1" fmla="val 1305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6F3CA82-7F32-498C-ADB2-7F501ECDB480}"/>
                </a:ext>
              </a:extLst>
            </p:cNvPr>
            <p:cNvSpPr txBox="1"/>
            <p:nvPr/>
          </p:nvSpPr>
          <p:spPr>
            <a:xfrm>
              <a:off x="8893314" y="2020755"/>
              <a:ext cx="2532136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Enable big data and machine learning 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981071A-BCB8-44A3-95D6-F656E0080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6726" y="2592111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361B6B-FF91-4B4A-B3FA-7A25D98A0D01}"/>
                </a:ext>
              </a:extLst>
            </p:cNvPr>
            <p:cNvGrpSpPr/>
            <p:nvPr/>
          </p:nvGrpSpPr>
          <p:grpSpPr>
            <a:xfrm>
              <a:off x="11256922" y="2950460"/>
              <a:ext cx="409050" cy="525740"/>
              <a:chOff x="11120572" y="2851712"/>
              <a:chExt cx="409050" cy="525740"/>
            </a:xfrm>
          </p:grpSpPr>
          <p:sp>
            <p:nvSpPr>
              <p:cNvPr id="116" name="Database_EFC7" title="Icon of a cylinder">
                <a:extLst>
                  <a:ext uri="{FF2B5EF4-FFF2-40B4-BE49-F238E27FC236}">
                    <a16:creationId xmlns:a16="http://schemas.microsoft.com/office/drawing/2014/main" id="{167E1A37-F876-4D44-8B14-C7C944360DF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Database_EFC7" title="Icon of a cylinder">
                <a:extLst>
                  <a:ext uri="{FF2B5EF4-FFF2-40B4-BE49-F238E27FC236}">
                    <a16:creationId xmlns:a16="http://schemas.microsoft.com/office/drawing/2014/main" id="{574A0A3C-F8BA-40CE-916F-3DE6303880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39E79D4-FC03-4949-A72D-DF8F47C0452E}"/>
                </a:ext>
              </a:extLst>
            </p:cNvPr>
            <p:cNvGrpSpPr/>
            <p:nvPr/>
          </p:nvGrpSpPr>
          <p:grpSpPr>
            <a:xfrm>
              <a:off x="11249710" y="4158700"/>
              <a:ext cx="409050" cy="525740"/>
              <a:chOff x="11120572" y="2851712"/>
              <a:chExt cx="409050" cy="525740"/>
            </a:xfrm>
          </p:grpSpPr>
          <p:sp>
            <p:nvSpPr>
              <p:cNvPr id="119" name="Database_EFC7" title="Icon of a cylinder">
                <a:extLst>
                  <a:ext uri="{FF2B5EF4-FFF2-40B4-BE49-F238E27FC236}">
                    <a16:creationId xmlns:a16="http://schemas.microsoft.com/office/drawing/2014/main" id="{5FAC9249-681A-42D4-8891-4F4D73E67A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Database_EFC7" title="Icon of a cylinder">
                <a:extLst>
                  <a:ext uri="{FF2B5EF4-FFF2-40B4-BE49-F238E27FC236}">
                    <a16:creationId xmlns:a16="http://schemas.microsoft.com/office/drawing/2014/main" id="{986A6E23-3928-4D3E-BCCC-75FB59A9E4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F79AC1-6C69-49FC-A74F-D8CBE05F460F}"/>
                </a:ext>
              </a:extLst>
            </p:cNvPr>
            <p:cNvGrpSpPr/>
            <p:nvPr/>
          </p:nvGrpSpPr>
          <p:grpSpPr>
            <a:xfrm>
              <a:off x="11188747" y="5270117"/>
              <a:ext cx="409050" cy="525740"/>
              <a:chOff x="11120572" y="2851712"/>
              <a:chExt cx="409050" cy="525740"/>
            </a:xfrm>
          </p:grpSpPr>
          <p:sp>
            <p:nvSpPr>
              <p:cNvPr id="122" name="Database_EFC7" title="Icon of a cylinder">
                <a:extLst>
                  <a:ext uri="{FF2B5EF4-FFF2-40B4-BE49-F238E27FC236}">
                    <a16:creationId xmlns:a16="http://schemas.microsoft.com/office/drawing/2014/main" id="{82EA0C86-DAFB-4E05-B423-CBE119FC49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Database_EFC7" title="Icon of a cylinder">
                <a:extLst>
                  <a:ext uri="{FF2B5EF4-FFF2-40B4-BE49-F238E27FC236}">
                    <a16:creationId xmlns:a16="http://schemas.microsoft.com/office/drawing/2014/main" id="{886A4556-EB64-4912-BA8B-AD878C50B39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</p:grpSp>
      <p:sp>
        <p:nvSpPr>
          <p:cNvPr id="126" name="Database_EFC7" title="Icon of a cylinder">
            <a:extLst>
              <a:ext uri="{FF2B5EF4-FFF2-40B4-BE49-F238E27FC236}">
                <a16:creationId xmlns:a16="http://schemas.microsoft.com/office/drawing/2014/main" id="{82A14451-4D9A-4985-9B1A-5B93367563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33297" y="5095739"/>
            <a:ext cx="429732" cy="55858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DA3B8-8BA3-204D-8CDC-6763F39F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Data Connect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DCC0-0690-8147-941C-202ACBA3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Graph Data Connect?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DCDC-CF68-6847-8974-0FD26166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model for data access &amp; hosting applications within the customer’s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Allows developers to build intelligent applications and experiences using Office 365 data &amp; Azure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Application access to customer data requires explicit customer approval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Microsoft Graph remains the best approach for enabling end-user task centric apps</a:t>
            </a:r>
          </a:p>
        </p:txBody>
      </p:sp>
    </p:spTree>
    <p:extLst>
      <p:ext uri="{BB962C8B-B14F-4D97-AF65-F5344CB8AC3E}">
        <p14:creationId xmlns:p14="http://schemas.microsoft.com/office/powerpoint/2010/main" val="36082698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D137-38F8-D741-BD90-A112DEEC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Enterprise Customers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6750A-9CA9-1641-A3AF-B330125DD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70646"/>
          </a:xfrm>
        </p:spPr>
        <p:txBody>
          <a:bodyPr/>
          <a:lstStyle/>
          <a:p>
            <a:r>
              <a:rPr lang="en-US" sz="3200" dirty="0"/>
              <a:t>Granular access to only the specific datasets/fields required for developer app</a:t>
            </a:r>
          </a:p>
          <a:p>
            <a:pPr lvl="1"/>
            <a:r>
              <a:rPr lang="en-US" sz="1800" dirty="0"/>
              <a:t> Customer gets to review the specific fields and any exclusions</a:t>
            </a:r>
          </a:p>
          <a:p>
            <a:endParaRPr lang="en-US" sz="1600" dirty="0"/>
          </a:p>
          <a:p>
            <a:r>
              <a:rPr lang="en-US" sz="3200" dirty="0"/>
              <a:t>Data is stored, processed, accessed within the customer Azure tenancy </a:t>
            </a:r>
          </a:p>
          <a:p>
            <a:pPr lvl="1"/>
            <a:r>
              <a:rPr lang="en-US" sz="1800" dirty="0"/>
              <a:t>Only data the customer explicitly approves is shared with the application developer</a:t>
            </a:r>
          </a:p>
          <a:p>
            <a:endParaRPr lang="en-US" sz="1600" dirty="0"/>
          </a:p>
          <a:p>
            <a:r>
              <a:rPr lang="en-US" sz="3200" dirty="0"/>
              <a:t>Data policy promises hold true at all times</a:t>
            </a:r>
          </a:p>
          <a:p>
            <a:pPr lvl="1"/>
            <a:r>
              <a:rPr lang="en-US" sz="1800" dirty="0"/>
              <a:t> Policies like encryption, auditing, etc. are in place when data moves from Office 365 into Azure</a:t>
            </a:r>
          </a:p>
          <a:p>
            <a:endParaRPr lang="en-US" sz="1600" dirty="0"/>
          </a:p>
          <a:p>
            <a:r>
              <a:rPr lang="en-US" sz="3200" dirty="0"/>
              <a:t>Developer app is “managed” with no effort from the customer </a:t>
            </a:r>
          </a:p>
          <a:p>
            <a:pPr lvl="1"/>
            <a:r>
              <a:rPr lang="en-US" sz="1800" dirty="0"/>
              <a:t>Deployed, scaled, updated, with minimal customer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540897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8E0-47E8-A444-A865-B2D9A47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Developers &amp; ISVs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A5B6-768F-9A4F-858C-69202FFC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42946"/>
          </a:xfrm>
        </p:spPr>
        <p:txBody>
          <a:bodyPr/>
          <a:lstStyle/>
          <a:p>
            <a:r>
              <a:rPr lang="en-US" dirty="0"/>
              <a:t>Application logic runs within Azure’s customer sandbox </a:t>
            </a:r>
          </a:p>
          <a:p>
            <a:pPr lvl="1"/>
            <a:r>
              <a:rPr lang="en-US" sz="1800" dirty="0"/>
              <a:t>Developer doesn’t need to be trusted with/liable for hosting data</a:t>
            </a:r>
          </a:p>
          <a:p>
            <a:pPr lvl="1"/>
            <a:endParaRPr lang="en-US" sz="1800" dirty="0"/>
          </a:p>
          <a:p>
            <a:r>
              <a:rPr lang="en-US" dirty="0"/>
              <a:t>Data layout optimized for analytics applications</a:t>
            </a:r>
          </a:p>
          <a:p>
            <a:pPr lvl="1"/>
            <a:r>
              <a:rPr lang="en-US" sz="1800" dirty="0"/>
              <a:t>Focus on building value rather than coercing user-mode APIs into analytics scenarios</a:t>
            </a:r>
          </a:p>
          <a:p>
            <a:pPr lvl="1"/>
            <a:endParaRPr lang="en-US" sz="1800" dirty="0"/>
          </a:p>
          <a:p>
            <a:r>
              <a:rPr lang="en-US" dirty="0"/>
              <a:t>Azure data services and tools</a:t>
            </a:r>
          </a:p>
          <a:p>
            <a:pPr lvl="1"/>
            <a:r>
              <a:rPr lang="en-US" sz="1800" dirty="0"/>
              <a:t>Leverage the full stack ‘better together’ tooling that Azure + VS + O365 provides </a:t>
            </a:r>
          </a:p>
          <a:p>
            <a:pPr lvl="1"/>
            <a:endParaRPr lang="en-US" sz="1800" dirty="0"/>
          </a:p>
          <a:p>
            <a:r>
              <a:rPr lang="en-US" dirty="0"/>
              <a:t>1-click install for your app through marketplace or service catalog (internal distribution) </a:t>
            </a:r>
          </a:p>
          <a:p>
            <a:pPr lvl="1"/>
            <a:r>
              <a:rPr lang="en-US" sz="1800" dirty="0"/>
              <a:t>Easy to manage/scale/update even in the customer’s tenancy</a:t>
            </a:r>
          </a:p>
        </p:txBody>
      </p:sp>
    </p:spTree>
    <p:extLst>
      <p:ext uri="{BB962C8B-B14F-4D97-AF65-F5344CB8AC3E}">
        <p14:creationId xmlns:p14="http://schemas.microsoft.com/office/powerpoint/2010/main" val="1116657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EFEAE-F824-124D-A75F-4922A251ECBA}"/>
              </a:ext>
            </a:extLst>
          </p:cNvPr>
          <p:cNvSpPr txBox="1"/>
          <p:nvPr/>
        </p:nvSpPr>
        <p:spPr>
          <a:xfrm>
            <a:off x="882" y="168655"/>
            <a:ext cx="12434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Comparing Microsoft Graph APIs &amp; Microsoft Graph Data Connect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4432D4-8BF0-4A48-ACB3-71A596AE7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87069"/>
              </p:ext>
            </p:extLst>
          </p:nvPr>
        </p:nvGraphicFramePr>
        <p:xfrm>
          <a:off x="495456" y="1710164"/>
          <a:ext cx="11445563" cy="4538180"/>
        </p:xfrm>
        <a:graphic>
          <a:graphicData uri="http://schemas.openxmlformats.org/drawingml/2006/table">
            <a:tbl>
              <a:tblPr/>
              <a:tblGrid>
                <a:gridCol w="1820833">
                  <a:extLst>
                    <a:ext uri="{9D8B030D-6E8A-4147-A177-3AD203B41FA5}">
                      <a16:colId xmlns:a16="http://schemas.microsoft.com/office/drawing/2014/main" val="1830129912"/>
                    </a:ext>
                  </a:extLst>
                </a:gridCol>
                <a:gridCol w="4427208">
                  <a:extLst>
                    <a:ext uri="{9D8B030D-6E8A-4147-A177-3AD203B41FA5}">
                      <a16:colId xmlns:a16="http://schemas.microsoft.com/office/drawing/2014/main" val="2826110356"/>
                    </a:ext>
                  </a:extLst>
                </a:gridCol>
                <a:gridCol w="5197522">
                  <a:extLst>
                    <a:ext uri="{9D8B030D-6E8A-4147-A177-3AD203B41FA5}">
                      <a16:colId xmlns:a16="http://schemas.microsoft.com/office/drawing/2014/main" val="2941841298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+mn-lt"/>
                      </a:endParaRP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APIs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data connect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9542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scope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Single use / entire tenant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Many users / groups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741677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pattern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Real time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Recurrent schedule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34060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operations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data master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cache of the 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922704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protection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is protected while in Microsoft 365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protection is extended to the cache of data in your Azure subscription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468688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User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Self;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None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932541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Admin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Entire organization;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Select groups of users; resource types &amp; properties; excludes users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073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tools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RESTful web queries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Azure Data Factory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03249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F7AAF5D-FCA7-D945-9EE5-38CE14EF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68" y="1577816"/>
            <a:ext cx="224310" cy="54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/>
            <a:r>
              <a:rPr lang="en-US" altLang="en-US" sz="1020">
                <a:solidFill>
                  <a:srgbClr val="000000"/>
                </a:solidFill>
                <a:latin typeface="Segoe UI"/>
              </a:rPr>
              <a:t> </a:t>
            </a:r>
            <a:endParaRPr lang="en-US" altLang="en-US" sz="1020"/>
          </a:p>
          <a:p>
            <a:pPr defTabSz="932597"/>
            <a:endParaRPr lang="en-US" altLang="en-US" sz="1836"/>
          </a:p>
        </p:txBody>
      </p:sp>
    </p:spTree>
    <p:extLst>
      <p:ext uri="{BB962C8B-B14F-4D97-AF65-F5344CB8AC3E}">
        <p14:creationId xmlns:p14="http://schemas.microsoft.com/office/powerpoint/2010/main" val="20510122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847</Words>
  <Application>Microsoft Macintosh PowerPoint</Application>
  <PresentationFormat>Custom</PresentationFormat>
  <Paragraphs>180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Microsoft Graph  Data Connect</vt:lpstr>
      <vt:lpstr>Microsoft Graph Data Connect</vt:lpstr>
      <vt:lpstr>What are customers trying to do?</vt:lpstr>
      <vt:lpstr>Challenging scenarios with the Microsoft Graph</vt:lpstr>
      <vt:lpstr>Microsoft Graph Data Connect </vt:lpstr>
      <vt:lpstr>What is Microsoft Graph Data Connect?</vt:lpstr>
      <vt:lpstr>Benefits to Enterprise Customers</vt:lpstr>
      <vt:lpstr>Benefits to Developers &amp; ISVs</vt:lpstr>
      <vt:lpstr>PowerPoint Presentation</vt:lpstr>
      <vt:lpstr>Graph Data Connect - Enabling Scenarios</vt:lpstr>
      <vt:lpstr>Insight examples for organizations</vt:lpstr>
      <vt:lpstr>Create insight applications in the Enterprise</vt:lpstr>
      <vt:lpstr>Configuring Office 365 &amp; Microsoft Azure</vt:lpstr>
      <vt:lpstr>Demo Configuring Your Office 365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2018-10-08T13:24:11Z</dcterms:modified>
</cp:coreProperties>
</file>